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4" r:id="rId23"/>
    <p:sldId id="278" r:id="rId2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F79C2F-47FD-4730-9011-387D3E632EBB}" type="doc">
      <dgm:prSet loTypeId="urn:microsoft.com/office/officeart/2005/8/layout/defaul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DEEB6BAF-2B2E-4185-8F11-DFCBA9EEAD35}">
      <dgm:prSet phldrT="[Tekst]" custT="1"/>
      <dgm:spPr/>
      <dgm:t>
        <a:bodyPr/>
        <a:lstStyle/>
        <a:p>
          <a:r>
            <a:rPr lang="hr-HR" sz="2400" b="0" i="0" dirty="0" smtClean="0">
              <a:effectLst/>
            </a:rPr>
            <a:t>evidentiranje provedenih aktivnosti</a:t>
          </a:r>
          <a:endParaRPr lang="hr-HR" sz="2400" dirty="0"/>
        </a:p>
      </dgm:t>
    </dgm:pt>
    <dgm:pt modelId="{045DEA0B-5D63-4414-8BF2-F42DD81D5675}" type="parTrans" cxnId="{BBC511D4-6B0E-4E87-BBFC-C9DAE231C491}">
      <dgm:prSet/>
      <dgm:spPr/>
      <dgm:t>
        <a:bodyPr/>
        <a:lstStyle/>
        <a:p>
          <a:endParaRPr lang="hr-HR"/>
        </a:p>
      </dgm:t>
    </dgm:pt>
    <dgm:pt modelId="{9518EC4E-C5A5-4698-A743-DA5AEEFD0D43}" type="sibTrans" cxnId="{BBC511D4-6B0E-4E87-BBFC-C9DAE231C491}">
      <dgm:prSet/>
      <dgm:spPr/>
      <dgm:t>
        <a:bodyPr/>
        <a:lstStyle/>
        <a:p>
          <a:endParaRPr lang="hr-HR"/>
        </a:p>
      </dgm:t>
    </dgm:pt>
    <dgm:pt modelId="{DCF3A45A-22F6-4603-AE2E-3A98AB1EEEE2}">
      <dgm:prSet phldrT="[Tekst]"/>
      <dgm:spPr/>
      <dgm:t>
        <a:bodyPr/>
        <a:lstStyle/>
        <a:p>
          <a:r>
            <a:rPr lang="hr-HR" b="0" i="0" dirty="0" smtClean="0">
              <a:effectLst/>
            </a:rPr>
            <a:t>planiranje rada i profesionalne refleksije odgojitelja</a:t>
          </a:r>
          <a:endParaRPr lang="hr-HR" dirty="0"/>
        </a:p>
      </dgm:t>
    </dgm:pt>
    <dgm:pt modelId="{8C6ECA52-BA47-4867-A793-FE32F87B25B6}" type="parTrans" cxnId="{94F70D22-0900-4336-939E-48C405D2B0E5}">
      <dgm:prSet/>
      <dgm:spPr/>
      <dgm:t>
        <a:bodyPr/>
        <a:lstStyle/>
        <a:p>
          <a:endParaRPr lang="hr-HR"/>
        </a:p>
      </dgm:t>
    </dgm:pt>
    <dgm:pt modelId="{E61F70B2-14EA-4974-8FE4-25B2E515C98D}" type="sibTrans" cxnId="{94F70D22-0900-4336-939E-48C405D2B0E5}">
      <dgm:prSet/>
      <dgm:spPr/>
      <dgm:t>
        <a:bodyPr/>
        <a:lstStyle/>
        <a:p>
          <a:endParaRPr lang="hr-HR"/>
        </a:p>
      </dgm:t>
    </dgm:pt>
    <dgm:pt modelId="{62465C83-DBDD-4AD0-A59A-E62A4875557F}">
      <dgm:prSet/>
      <dgm:spPr/>
      <dgm:t>
        <a:bodyPr/>
        <a:lstStyle/>
        <a:p>
          <a:r>
            <a:rPr lang="hr-HR" b="0" i="0" dirty="0" smtClean="0">
              <a:effectLst/>
            </a:rPr>
            <a:t>praćenje odgojno-obrazovnog procesa i razvoja djece</a:t>
          </a:r>
          <a:endParaRPr lang="hr-HR" dirty="0" smtClean="0"/>
        </a:p>
      </dgm:t>
    </dgm:pt>
    <dgm:pt modelId="{41FA516B-1DBF-4B04-A874-311802587B73}" type="parTrans" cxnId="{23A9CE58-E1AD-4363-9180-FF95D68C9D25}">
      <dgm:prSet/>
      <dgm:spPr/>
      <dgm:t>
        <a:bodyPr/>
        <a:lstStyle/>
        <a:p>
          <a:endParaRPr lang="hr-HR"/>
        </a:p>
      </dgm:t>
    </dgm:pt>
    <dgm:pt modelId="{8FC8C6CF-BEFD-405C-90E0-B35D4EDD6AC0}" type="sibTrans" cxnId="{23A9CE58-E1AD-4363-9180-FF95D68C9D25}">
      <dgm:prSet/>
      <dgm:spPr/>
      <dgm:t>
        <a:bodyPr/>
        <a:lstStyle/>
        <a:p>
          <a:endParaRPr lang="hr-HR"/>
        </a:p>
      </dgm:t>
    </dgm:pt>
    <dgm:pt modelId="{0E436FC8-B329-490F-98DA-FDC8A3432117}" type="pres">
      <dgm:prSet presAssocID="{09F79C2F-47FD-4730-9011-387D3E632EBB}" presName="diagram" presStyleCnt="0">
        <dgm:presLayoutVars>
          <dgm:dir/>
          <dgm:resizeHandles val="exact"/>
        </dgm:presLayoutVars>
      </dgm:prSet>
      <dgm:spPr/>
    </dgm:pt>
    <dgm:pt modelId="{8C2D581D-7E80-43D4-8B21-CD12476709E4}" type="pres">
      <dgm:prSet presAssocID="{DEEB6BAF-2B2E-4185-8F11-DFCBA9EEAD3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4370C02-2BFD-4348-A122-46637235032A}" type="pres">
      <dgm:prSet presAssocID="{9518EC4E-C5A5-4698-A743-DA5AEEFD0D43}" presName="sibTrans" presStyleCnt="0"/>
      <dgm:spPr/>
    </dgm:pt>
    <dgm:pt modelId="{8EE8DCFB-AB8E-4C41-91BF-3FFD2C4B2C83}" type="pres">
      <dgm:prSet presAssocID="{62465C83-DBDD-4AD0-A59A-E62A4875557F}" presName="node" presStyleLbl="node1" presStyleIdx="1" presStyleCnt="3">
        <dgm:presLayoutVars>
          <dgm:bulletEnabled val="1"/>
        </dgm:presLayoutVars>
      </dgm:prSet>
      <dgm:spPr/>
    </dgm:pt>
    <dgm:pt modelId="{B06917AC-D115-4A5B-80FE-844A03CE761F}" type="pres">
      <dgm:prSet presAssocID="{8FC8C6CF-BEFD-405C-90E0-B35D4EDD6AC0}" presName="sibTrans" presStyleCnt="0"/>
      <dgm:spPr/>
    </dgm:pt>
    <dgm:pt modelId="{412D2248-4FD0-427A-8A31-4ADF9C8E1333}" type="pres">
      <dgm:prSet presAssocID="{DCF3A45A-22F6-4603-AE2E-3A98AB1EEEE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hr-HR"/>
        </a:p>
      </dgm:t>
    </dgm:pt>
  </dgm:ptLst>
  <dgm:cxnLst>
    <dgm:cxn modelId="{BBC511D4-6B0E-4E87-BBFC-C9DAE231C491}" srcId="{09F79C2F-47FD-4730-9011-387D3E632EBB}" destId="{DEEB6BAF-2B2E-4185-8F11-DFCBA9EEAD35}" srcOrd="0" destOrd="0" parTransId="{045DEA0B-5D63-4414-8BF2-F42DD81D5675}" sibTransId="{9518EC4E-C5A5-4698-A743-DA5AEEFD0D43}"/>
    <dgm:cxn modelId="{5A5D4145-85C6-401C-A2B3-E2AC82BB1CE7}" type="presOf" srcId="{DEEB6BAF-2B2E-4185-8F11-DFCBA9EEAD35}" destId="{8C2D581D-7E80-43D4-8B21-CD12476709E4}" srcOrd="0" destOrd="0" presId="urn:microsoft.com/office/officeart/2005/8/layout/default"/>
    <dgm:cxn modelId="{94F70D22-0900-4336-939E-48C405D2B0E5}" srcId="{09F79C2F-47FD-4730-9011-387D3E632EBB}" destId="{DCF3A45A-22F6-4603-AE2E-3A98AB1EEEE2}" srcOrd="2" destOrd="0" parTransId="{8C6ECA52-BA47-4867-A793-FE32F87B25B6}" sibTransId="{E61F70B2-14EA-4974-8FE4-25B2E515C98D}"/>
    <dgm:cxn modelId="{E997D9F5-943B-45A1-BCDB-B78C5EF5907A}" type="presOf" srcId="{62465C83-DBDD-4AD0-A59A-E62A4875557F}" destId="{8EE8DCFB-AB8E-4C41-91BF-3FFD2C4B2C83}" srcOrd="0" destOrd="0" presId="urn:microsoft.com/office/officeart/2005/8/layout/default"/>
    <dgm:cxn modelId="{365C83D4-BD04-48E1-A0D3-47EDD583CFCE}" type="presOf" srcId="{DCF3A45A-22F6-4603-AE2E-3A98AB1EEEE2}" destId="{412D2248-4FD0-427A-8A31-4ADF9C8E1333}" srcOrd="0" destOrd="0" presId="urn:microsoft.com/office/officeart/2005/8/layout/default"/>
    <dgm:cxn modelId="{A1064566-35CD-424C-AA53-DBEAD5C27F41}" type="presOf" srcId="{09F79C2F-47FD-4730-9011-387D3E632EBB}" destId="{0E436FC8-B329-490F-98DA-FDC8A3432117}" srcOrd="0" destOrd="0" presId="urn:microsoft.com/office/officeart/2005/8/layout/default"/>
    <dgm:cxn modelId="{23A9CE58-E1AD-4363-9180-FF95D68C9D25}" srcId="{09F79C2F-47FD-4730-9011-387D3E632EBB}" destId="{62465C83-DBDD-4AD0-A59A-E62A4875557F}" srcOrd="1" destOrd="0" parTransId="{41FA516B-1DBF-4B04-A874-311802587B73}" sibTransId="{8FC8C6CF-BEFD-405C-90E0-B35D4EDD6AC0}"/>
    <dgm:cxn modelId="{70E1D041-B13F-47FD-BE9E-A20D3567549B}" type="presParOf" srcId="{0E436FC8-B329-490F-98DA-FDC8A3432117}" destId="{8C2D581D-7E80-43D4-8B21-CD12476709E4}" srcOrd="0" destOrd="0" presId="urn:microsoft.com/office/officeart/2005/8/layout/default"/>
    <dgm:cxn modelId="{6B147B4B-AFC3-45E2-BF2A-08C24935C8FD}" type="presParOf" srcId="{0E436FC8-B329-490F-98DA-FDC8A3432117}" destId="{54370C02-2BFD-4348-A122-46637235032A}" srcOrd="1" destOrd="0" presId="urn:microsoft.com/office/officeart/2005/8/layout/default"/>
    <dgm:cxn modelId="{E1F8AB76-BB76-4792-8B90-F2909D52C81C}" type="presParOf" srcId="{0E436FC8-B329-490F-98DA-FDC8A3432117}" destId="{8EE8DCFB-AB8E-4C41-91BF-3FFD2C4B2C83}" srcOrd="2" destOrd="0" presId="urn:microsoft.com/office/officeart/2005/8/layout/default"/>
    <dgm:cxn modelId="{8C103A66-3795-4AFB-B456-EBB56AD65DB8}" type="presParOf" srcId="{0E436FC8-B329-490F-98DA-FDC8A3432117}" destId="{B06917AC-D115-4A5B-80FE-844A03CE761F}" srcOrd="3" destOrd="0" presId="urn:microsoft.com/office/officeart/2005/8/layout/default"/>
    <dgm:cxn modelId="{97688634-7750-4B4B-9C4F-96FCA64E599E}" type="presParOf" srcId="{0E436FC8-B329-490F-98DA-FDC8A3432117}" destId="{412D2248-4FD0-427A-8A31-4ADF9C8E133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D581D-7E80-43D4-8B21-CD12476709E4}">
      <dsp:nvSpPr>
        <dsp:cNvPr id="0" name=""/>
        <dsp:cNvSpPr/>
      </dsp:nvSpPr>
      <dsp:spPr>
        <a:xfrm>
          <a:off x="0" y="899099"/>
          <a:ext cx="2748642" cy="1649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400" b="0" i="0" kern="1200" dirty="0" smtClean="0">
              <a:effectLst/>
            </a:rPr>
            <a:t>evidentiranje provedenih aktivnosti</a:t>
          </a:r>
          <a:endParaRPr lang="hr-HR" sz="2400" kern="1200" dirty="0"/>
        </a:p>
      </dsp:txBody>
      <dsp:txXfrm>
        <a:off x="0" y="899099"/>
        <a:ext cx="2748642" cy="1649185"/>
      </dsp:txXfrm>
    </dsp:sp>
    <dsp:sp modelId="{8EE8DCFB-AB8E-4C41-91BF-3FFD2C4B2C83}">
      <dsp:nvSpPr>
        <dsp:cNvPr id="0" name=""/>
        <dsp:cNvSpPr/>
      </dsp:nvSpPr>
      <dsp:spPr>
        <a:xfrm>
          <a:off x="3023507" y="899099"/>
          <a:ext cx="2748642" cy="1649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600" b="0" i="0" kern="1200" dirty="0" smtClean="0">
              <a:effectLst/>
            </a:rPr>
            <a:t>praćenje odgojno-obrazovnog procesa i razvoja djece</a:t>
          </a:r>
          <a:endParaRPr lang="hr-HR" sz="2600" kern="1200" dirty="0" smtClean="0"/>
        </a:p>
      </dsp:txBody>
      <dsp:txXfrm>
        <a:off x="3023507" y="899099"/>
        <a:ext cx="2748642" cy="1649185"/>
      </dsp:txXfrm>
    </dsp:sp>
    <dsp:sp modelId="{412D2248-4FD0-427A-8A31-4ADF9C8E1333}">
      <dsp:nvSpPr>
        <dsp:cNvPr id="0" name=""/>
        <dsp:cNvSpPr/>
      </dsp:nvSpPr>
      <dsp:spPr>
        <a:xfrm>
          <a:off x="6047014" y="899099"/>
          <a:ext cx="2748642" cy="16491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600" b="0" i="0" kern="1200" dirty="0" smtClean="0">
              <a:effectLst/>
            </a:rPr>
            <a:t>planiranje rada i profesionalne refleksije odgojitelja</a:t>
          </a:r>
          <a:endParaRPr lang="hr-HR" sz="2600" kern="1200" dirty="0"/>
        </a:p>
      </dsp:txBody>
      <dsp:txXfrm>
        <a:off x="6047014" y="899099"/>
        <a:ext cx="2748642" cy="1649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61136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158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25808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3151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888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4499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071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94963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427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2868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65383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67427BE-3285-4CDD-88C2-2C0EDAAB9EF9}" type="datetimeFigureOut">
              <a:rPr lang="hr-HR" smtClean="0"/>
              <a:t>26.10.2026.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54CD5A65-CBEF-4122-8E93-B405F5A20AB5}" type="slidenum">
              <a:rPr lang="hr-HR" smtClean="0"/>
              <a:t>‹#›</a:t>
            </a:fld>
            <a:endParaRPr lang="hr-H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179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915127" y="1341120"/>
            <a:ext cx="8361229" cy="2815525"/>
          </a:xfrm>
        </p:spPr>
        <p:txBody>
          <a:bodyPr>
            <a:normAutofit fontScale="90000"/>
          </a:bodyPr>
          <a:lstStyle/>
          <a:p>
            <a:r>
              <a:rPr lang="hr-HR" b="0" i="0" dirty="0" smtClean="0">
                <a:effectLst/>
              </a:rPr>
              <a:t>VOĐENJE PEDAGOŠKE DOKUMENTACIJE U DJEČJEM VRTIĆU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3742" y="4450081"/>
            <a:ext cx="9144000" cy="2759242"/>
          </a:xfrm>
        </p:spPr>
        <p:txBody>
          <a:bodyPr/>
          <a:lstStyle/>
          <a:p>
            <a:r>
              <a:rPr lang="hr-HR" b="0" dirty="0" smtClean="0">
                <a:effectLst/>
              </a:rPr>
              <a:t>DV Bambi </a:t>
            </a:r>
            <a:r>
              <a:rPr lang="hr-HR" b="0" dirty="0" err="1" smtClean="0">
                <a:effectLst/>
              </a:rPr>
              <a:t>Rokovci-Andrijaševci</a:t>
            </a:r>
            <a:endParaRPr lang="hr-HR" b="0" dirty="0" smtClean="0">
              <a:effectLst/>
            </a:endParaRPr>
          </a:p>
          <a:p>
            <a:r>
              <a:rPr lang="hr-HR" dirty="0" smtClean="0"/>
              <a:t>Lea </a:t>
            </a:r>
            <a:r>
              <a:rPr lang="hr-HR" dirty="0"/>
              <a:t>Kobašević, socijalni pedagog</a:t>
            </a:r>
          </a:p>
          <a:p>
            <a:r>
              <a:rPr lang="hr-HR" dirty="0" err="1"/>
              <a:t>Andrijaševci</a:t>
            </a:r>
            <a:r>
              <a:rPr lang="hr-HR" dirty="0"/>
              <a:t>, 26. listopada 2026.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2627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i="0" dirty="0" smtClean="0">
                <a:effectLst/>
              </a:rPr>
              <a:t>SADRŽAJ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hr-HR" dirty="0"/>
              <a:t>ŠTO JE PEDAGOŠKA DOKUMENTACIJA</a:t>
            </a:r>
            <a:endParaRPr lang="hr-HR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hr-HR" dirty="0"/>
              <a:t>ZAKONSKI I STRUČNI OKVIRI</a:t>
            </a:r>
            <a:endParaRPr lang="hr-HR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hr-HR" dirty="0"/>
              <a:t>VRSTE PEDAGOŠKE DOKUMENTACIJE</a:t>
            </a:r>
            <a:endParaRPr lang="hr-HR" dirty="0" smtClean="0">
              <a:effectLst/>
            </a:endParaRPr>
          </a:p>
          <a:p>
            <a:pPr>
              <a:lnSpc>
                <a:spcPct val="150000"/>
              </a:lnSpc>
            </a:pPr>
            <a:r>
              <a:rPr lang="hr-HR" dirty="0"/>
              <a:t>KVALITETNO VOĐENJE PEDAGOŠKE </a:t>
            </a:r>
            <a:r>
              <a:rPr lang="hr-HR" dirty="0" smtClean="0"/>
              <a:t>DOKUMENTACIJE</a:t>
            </a:r>
          </a:p>
          <a:p>
            <a:pPr lvl="1">
              <a:lnSpc>
                <a:spcPct val="150000"/>
              </a:lnSpc>
            </a:pPr>
            <a:r>
              <a:rPr lang="hr-HR" dirty="0" smtClean="0">
                <a:effectLst/>
              </a:rPr>
              <a:t>KNJIGA PEDAGOŠKE DOKUMENTACIJE</a:t>
            </a:r>
          </a:p>
          <a:p>
            <a:pPr lvl="1">
              <a:lnSpc>
                <a:spcPct val="150000"/>
              </a:lnSpc>
            </a:pPr>
            <a:r>
              <a:rPr lang="hr-HR" dirty="0" smtClean="0"/>
              <a:t>RAZVOJNA MAPA</a:t>
            </a:r>
            <a:endParaRPr lang="hr-HR" dirty="0" smtClean="0">
              <a:effectLst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9322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i="0" dirty="0" smtClean="0">
                <a:effectLst/>
              </a:rPr>
              <a:t>PEDAGOŠKA DOKUMENTACIJA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sustavno prikupljanje, bilježenje, organiziranje i analiziranje podataka o odgojno-obrazovnom procesu, razvoju i učenju djece te uvjetima u kojima se taj proces odvija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omogućuje odgojiteljima praćenje, bilježenje i refleksiju dječjih iskustava i učenja što osigurava bolju prilagodbu odgojno-obrazovnog procesa potrebama svakog djeteta</a:t>
            </a:r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420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i="0" dirty="0" smtClean="0">
                <a:effectLst/>
              </a:rPr>
              <a:t>ZAKONODAVNI I STRUČNI OKVIRI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914400" y="1825625"/>
            <a:ext cx="10515600" cy="5032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Zakon o predškolskom odgoju i obrazovanju (NN, 10/97, 107/07, 94/13, 98/19, 57/22, 101/23, 145/23, 145/24, 146/25, 22/26)</a:t>
            </a:r>
            <a:endParaRPr lang="hr-HR" dirty="0" smtClean="0"/>
          </a:p>
          <a:p>
            <a:pPr lvl="1">
              <a:lnSpc>
                <a:spcPct val="150000"/>
              </a:lnSpc>
            </a:pPr>
            <a:r>
              <a:rPr lang="hr-HR" b="0" i="0" dirty="0" smtClean="0">
                <a:effectLst/>
              </a:rPr>
              <a:t>članak 52.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Državni pedagoški standard predškolskog odgoja i naobrazbe (NN 63/08)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Pravilnik o obrascima i sadržaju pedagoške dokumentacije i evidencije o djeci u dječjem vrtiću (NN 83/01)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Nacionalni </a:t>
            </a:r>
            <a:r>
              <a:rPr lang="hr-HR" b="0" i="0" dirty="0" err="1" smtClean="0">
                <a:effectLst/>
              </a:rPr>
              <a:t>kurikul</a:t>
            </a:r>
            <a:r>
              <a:rPr lang="hr-HR" b="0" i="0" dirty="0" smtClean="0">
                <a:effectLst/>
              </a:rPr>
              <a:t> za rani i predškolski odgoj i obrazovanje (2015)</a:t>
            </a:r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5192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i="0" dirty="0" smtClean="0">
                <a:effectLst/>
              </a:rPr>
              <a:t>Pravilnik o obrascima i sadržaju pedagoške dokumentacije i evidencije o djeci u dječjem vrtiću (NN 83/01)</a:t>
            </a:r>
            <a:endParaRPr lang="hr-HR" sz="36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371599" y="2285999"/>
            <a:ext cx="10437223" cy="3888377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r-HR" dirty="0"/>
              <a:t>Članak 2.</a:t>
            </a:r>
          </a:p>
          <a:p>
            <a:pPr marL="0" indent="0">
              <a:buNone/>
            </a:pPr>
            <a:r>
              <a:rPr lang="hr-HR" dirty="0"/>
              <a:t>Pedagoška dokumentacija i evidencija o djeci predškolske dobi jest:</a:t>
            </a:r>
          </a:p>
          <a:p>
            <a:pPr marL="0" indent="0">
              <a:buNone/>
            </a:pPr>
            <a:r>
              <a:rPr lang="hr-HR" dirty="0"/>
              <a:t>1. Matična knjiga djece</a:t>
            </a:r>
          </a:p>
          <a:p>
            <a:pPr marL="0" indent="0">
              <a:buNone/>
            </a:pPr>
            <a:r>
              <a:rPr lang="hr-HR" dirty="0"/>
              <a:t>2. Knjiga pedagoške dokumentacije odgojne skupine</a:t>
            </a:r>
          </a:p>
          <a:p>
            <a:pPr marL="0" indent="0">
              <a:buNone/>
            </a:pPr>
            <a:r>
              <a:rPr lang="hr-HR" dirty="0"/>
              <a:t>3. Imenik djece</a:t>
            </a:r>
          </a:p>
          <a:p>
            <a:pPr marL="0" indent="0">
              <a:buNone/>
            </a:pPr>
            <a:r>
              <a:rPr lang="hr-HR" dirty="0"/>
              <a:t>4. Ljetopis dječjeg vrtića</a:t>
            </a:r>
          </a:p>
          <a:p>
            <a:pPr marL="0" indent="0">
              <a:buNone/>
            </a:pPr>
            <a:r>
              <a:rPr lang="hr-HR" dirty="0"/>
              <a:t>5. Godišnji plan i program odgojno-obrazovnog rada</a:t>
            </a:r>
          </a:p>
          <a:p>
            <a:pPr marL="0" indent="0">
              <a:buNone/>
            </a:pPr>
            <a:r>
              <a:rPr lang="hr-HR" dirty="0"/>
              <a:t>6. Godišnje izvješće o ostvarivanju plana i programa rada</a:t>
            </a:r>
          </a:p>
          <a:p>
            <a:pPr marL="0" indent="0">
              <a:buNone/>
            </a:pPr>
            <a:r>
              <a:rPr lang="hr-HR" dirty="0"/>
              <a:t>7. Program stručnog usavršavanja</a:t>
            </a:r>
          </a:p>
          <a:p>
            <a:pPr marL="0" indent="0">
              <a:buNone/>
            </a:pPr>
            <a:r>
              <a:rPr lang="hr-HR" dirty="0"/>
              <a:t>8. Dosje djeteta s posebnim potrebama</a:t>
            </a:r>
          </a:p>
          <a:p>
            <a:pPr marL="0" indent="0">
              <a:buNone/>
            </a:pPr>
            <a:r>
              <a:rPr lang="hr-HR" dirty="0"/>
              <a:t>9. Knjiga </a:t>
            </a:r>
            <a:r>
              <a:rPr lang="hr-HR" dirty="0" smtClean="0"/>
              <a:t>zapisnika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3090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i="0" dirty="0" smtClean="0">
                <a:effectLst/>
              </a:rPr>
              <a:t>Knjiga pedagoške dokumentacije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748937" y="1825624"/>
            <a:ext cx="10833463" cy="4723221"/>
          </a:xfrm>
        </p:spPr>
        <p:txBody>
          <a:bodyPr>
            <a:normAutofit/>
          </a:bodyPr>
          <a:lstStyle/>
          <a:p>
            <a:r>
              <a:rPr lang="hr-HR" dirty="0"/>
              <a:t>K</a:t>
            </a:r>
            <a:r>
              <a:rPr lang="hr-HR" dirty="0" smtClean="0"/>
              <a:t>njiga </a:t>
            </a:r>
            <a:r>
              <a:rPr lang="hr-HR" dirty="0"/>
              <a:t>pedagoške dokumentacije odgojne skupine vodi se za svaku odgojnu skupinu u dječjem vrtiću i sadrži:</a:t>
            </a:r>
          </a:p>
          <a:p>
            <a:pPr marL="457200" lvl="1" indent="0">
              <a:buNone/>
            </a:pPr>
            <a:r>
              <a:rPr lang="hr-HR" dirty="0"/>
              <a:t>1. orijentacijski plan i program odgojno-obrazovnog rada i njegovo vrednovanje (u pravilu tromjesečno)</a:t>
            </a:r>
          </a:p>
          <a:p>
            <a:pPr marL="457200" lvl="1" indent="0">
              <a:buNone/>
            </a:pPr>
            <a:r>
              <a:rPr lang="hr-HR" dirty="0"/>
              <a:t>2. tjedni plan i program odgojno-obrazovnog rada</a:t>
            </a:r>
          </a:p>
          <a:p>
            <a:pPr marL="457200" lvl="1" indent="0">
              <a:buNone/>
            </a:pPr>
            <a:r>
              <a:rPr lang="hr-HR" dirty="0"/>
              <a:t>3. dnevnik odgojno-obrazovnog rada</a:t>
            </a:r>
          </a:p>
          <a:p>
            <a:pPr marL="457200" lvl="1" indent="0">
              <a:buNone/>
            </a:pPr>
            <a:r>
              <a:rPr lang="hr-HR" dirty="0"/>
              <a:t>4. zajedničke aktivnosti djece i odraslih</a:t>
            </a:r>
          </a:p>
          <a:p>
            <a:r>
              <a:rPr lang="hr-HR" dirty="0"/>
              <a:t>Knjiga pedagoške dokumentacije odgojne skupine sadrži opće podatke o nazivu dječjeg vrtića, objektu, odgojnoj skupini i pedagoškoj godini za koju se vodi, te ime i prezime i potpise odgojitelja koji rade u skupini i ravnatelja dječjeg vrtića.</a:t>
            </a:r>
          </a:p>
          <a:p>
            <a:r>
              <a:rPr lang="hr-HR" dirty="0"/>
              <a:t>Pedagoška dokumentacija odgojne skupine vodi se na obrascu veličine </a:t>
            </a:r>
            <a:r>
              <a:rPr lang="hr-HR" dirty="0" smtClean="0"/>
              <a:t> 25 </a:t>
            </a:r>
            <a:r>
              <a:rPr lang="hr-HR" dirty="0"/>
              <a:t>x 35 cm i sadrži 440 stranica koje su određene rednim brojem.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67955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199" y="513171"/>
            <a:ext cx="10515600" cy="1325563"/>
          </a:xfrm>
        </p:spPr>
        <p:txBody>
          <a:bodyPr/>
          <a:lstStyle/>
          <a:p>
            <a:r>
              <a:rPr lang="hr-HR" i="0" dirty="0" smtClean="0">
                <a:effectLst/>
              </a:rPr>
              <a:t>Knjiga pedagoške dokumentacije</a:t>
            </a:r>
            <a:endParaRPr lang="hr-HR" dirty="0"/>
          </a:p>
        </p:txBody>
      </p:sp>
      <p:graphicFrame>
        <p:nvGraphicFramePr>
          <p:cNvPr id="6" name="Dijagram 5"/>
          <p:cNvGraphicFramePr/>
          <p:nvPr>
            <p:extLst>
              <p:ext uri="{D42A27DB-BD31-4B8C-83A1-F6EECF244321}">
                <p14:modId xmlns:p14="http://schemas.microsoft.com/office/powerpoint/2010/main" val="2189342035"/>
              </p:ext>
            </p:extLst>
          </p:nvPr>
        </p:nvGraphicFramePr>
        <p:xfrm>
          <a:off x="1698171" y="2046515"/>
          <a:ext cx="8795657" cy="3447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7672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i="0" dirty="0" smtClean="0">
                <a:effectLst/>
              </a:rPr>
              <a:t>RAZVOJNE ZADAĆE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8224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Razvojne zadaće za skupinu planiraju se na temelju:</a:t>
            </a:r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razvojnih obilježja i mogućnosti djece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interesa i potreba odgojne skupine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opažanja i praćenja djece tijekom svakodnevnog rada</a:t>
            </a:r>
            <a:endParaRPr lang="hr-HR" dirty="0" smtClean="0"/>
          </a:p>
          <a:p>
            <a:pPr>
              <a:lnSpc>
                <a:spcPct val="150000"/>
              </a:lnSpc>
            </a:pPr>
            <a:r>
              <a:rPr lang="hr-HR" b="0" i="0" dirty="0" smtClean="0">
                <a:effectLst/>
              </a:rPr>
              <a:t>ciljeva planiranog odgojno-obrazovnog rada</a:t>
            </a:r>
            <a:endParaRPr lang="hr-HR" dirty="0" smtClean="0"/>
          </a:p>
          <a:p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/>
              <a:t>Razvojne zadaće za pojedino dijete:</a:t>
            </a:r>
          </a:p>
          <a:p>
            <a:pPr>
              <a:lnSpc>
                <a:spcPct val="150000"/>
              </a:lnSpc>
            </a:pPr>
            <a:r>
              <a:rPr lang="hr-HR" dirty="0"/>
              <a:t>dodatna podrška u određenom području razvoja</a:t>
            </a:r>
          </a:p>
          <a:p>
            <a:pPr>
              <a:lnSpc>
                <a:spcPct val="150000"/>
              </a:lnSpc>
            </a:pPr>
            <a:r>
              <a:rPr lang="hr-HR" dirty="0"/>
              <a:t>poticanje određenih interesa ili sposobnosti</a:t>
            </a:r>
          </a:p>
          <a:p>
            <a:pPr>
              <a:lnSpc>
                <a:spcPct val="150000"/>
              </a:lnSpc>
            </a:pPr>
            <a:r>
              <a:rPr lang="hr-HR" dirty="0"/>
              <a:t>kontinuirano praćenje djeteta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542077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i="0" dirty="0" smtClean="0">
                <a:effectLst/>
              </a:rPr>
              <a:t>Organizacijski i materijalni uvjeti za ostvarivanje zadaća </a:t>
            </a:r>
            <a:endParaRPr lang="hr-HR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0" i="0" dirty="0" err="1" smtClean="0">
                <a:effectLst/>
              </a:rPr>
              <a:t>realni</a:t>
            </a:r>
            <a:r>
              <a:rPr lang="it-IT" b="0" i="0" dirty="0" smtClean="0">
                <a:effectLst/>
              </a:rPr>
              <a:t>, </a:t>
            </a:r>
            <a:r>
              <a:rPr lang="it-IT" b="0" i="0" dirty="0" err="1" smtClean="0">
                <a:effectLst/>
              </a:rPr>
              <a:t>ostvarivi</a:t>
            </a:r>
            <a:r>
              <a:rPr lang="it-IT" b="0" i="0" dirty="0" smtClean="0">
                <a:effectLst/>
              </a:rPr>
              <a:t> i </a:t>
            </a:r>
            <a:r>
              <a:rPr lang="it-IT" b="0" i="0" dirty="0" err="1" smtClean="0">
                <a:effectLst/>
              </a:rPr>
              <a:t>prilagođeni</a:t>
            </a:r>
            <a:r>
              <a:rPr lang="it-IT" b="0" i="0" dirty="0" smtClean="0">
                <a:effectLst/>
              </a:rPr>
              <a:t> </a:t>
            </a:r>
            <a:r>
              <a:rPr lang="it-IT" b="0" i="0" dirty="0" err="1" smtClean="0">
                <a:effectLst/>
              </a:rPr>
              <a:t>djeci</a:t>
            </a:r>
            <a:r>
              <a:rPr lang="hr-HR" b="0" i="0" dirty="0" smtClean="0">
                <a:effectLst/>
              </a:rPr>
              <a:t> – poticajno okruž</a:t>
            </a:r>
            <a:r>
              <a:rPr lang="hr-HR" dirty="0" smtClean="0"/>
              <a:t>enje </a:t>
            </a:r>
            <a:endParaRPr lang="hr-HR" b="0" i="0" dirty="0" smtClean="0">
              <a:effectLst/>
            </a:endParaRPr>
          </a:p>
          <a:p>
            <a:r>
              <a:rPr lang="hr-HR" dirty="0"/>
              <a:t>k</a:t>
            </a:r>
            <a:r>
              <a:rPr lang="hr-HR" b="0" i="0" dirty="0" smtClean="0">
                <a:effectLst/>
              </a:rPr>
              <a:t>ljučna pitanja</a:t>
            </a:r>
          </a:p>
          <a:p>
            <a:pPr lvl="1"/>
            <a:r>
              <a:rPr lang="hr-HR" dirty="0" smtClean="0"/>
              <a:t>Što?</a:t>
            </a:r>
          </a:p>
          <a:p>
            <a:pPr lvl="1"/>
            <a:r>
              <a:rPr lang="hr-HR" dirty="0" smtClean="0"/>
              <a:t>Kako?</a:t>
            </a:r>
          </a:p>
          <a:p>
            <a:pPr lvl="1"/>
            <a:r>
              <a:rPr lang="hr-HR" dirty="0" smtClean="0"/>
              <a:t>Kada?</a:t>
            </a:r>
          </a:p>
          <a:p>
            <a:pPr lvl="1"/>
            <a:r>
              <a:rPr lang="hr-HR" dirty="0" smtClean="0"/>
              <a:t>Gdje?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3141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Aktivnosti za ostvarivanje razvojnih zadaća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371600" y="2169614"/>
            <a:ext cx="10326189" cy="4688386"/>
          </a:xfrm>
        </p:spPr>
        <p:txBody>
          <a:bodyPr>
            <a:normAutofit/>
          </a:bodyPr>
          <a:lstStyle/>
          <a:p>
            <a:r>
              <a:rPr lang="hr-HR" dirty="0" smtClean="0"/>
              <a:t>sklopovi aktivnosti i projekti kroz koje će se ostvarivati razvojne zadaće</a:t>
            </a:r>
          </a:p>
          <a:p>
            <a:endParaRPr lang="hr-HR" dirty="0" smtClean="0"/>
          </a:p>
          <a:p>
            <a:r>
              <a:rPr lang="hr-HR" dirty="0" smtClean="0"/>
              <a:t>zanimljive, raznovrsne i prilagođene djeci</a:t>
            </a:r>
          </a:p>
          <a:p>
            <a:r>
              <a:rPr lang="hr-HR" dirty="0" smtClean="0"/>
              <a:t>poticati znatiželju, istraživanje i suradnju</a:t>
            </a:r>
          </a:p>
          <a:p>
            <a:r>
              <a:rPr lang="hr-HR" dirty="0" smtClean="0"/>
              <a:t>pratiti dječje interese i prema tome planirati aktivnosti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98653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Suradnja sa </a:t>
            </a:r>
            <a:r>
              <a:rPr lang="hr-HR" dirty="0" err="1" smtClean="0"/>
              <a:t>sustručnjacima</a:t>
            </a:r>
            <a:r>
              <a:rPr lang="hr-HR" dirty="0" smtClean="0"/>
              <a:t>, roditeljima i drugima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371600" y="2506662"/>
            <a:ext cx="10239103" cy="4351338"/>
          </a:xfrm>
        </p:spPr>
        <p:txBody>
          <a:bodyPr/>
          <a:lstStyle/>
          <a:p>
            <a:r>
              <a:rPr lang="hr-HR" dirty="0"/>
              <a:t>p</a:t>
            </a:r>
            <a:r>
              <a:rPr lang="hr-HR" dirty="0" smtClean="0"/>
              <a:t>lanirana, jasna i dvosmjerna</a:t>
            </a:r>
          </a:p>
          <a:p>
            <a:endParaRPr lang="hr-HR" dirty="0" smtClean="0"/>
          </a:p>
          <a:p>
            <a:endParaRPr lang="hr-HR" dirty="0"/>
          </a:p>
          <a:p>
            <a:r>
              <a:rPr lang="hr-HR" b="1" dirty="0" smtClean="0"/>
              <a:t>NE opisivati specifične situacije s roditeljima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082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Tjedni plan i program rada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371600" y="2060757"/>
            <a:ext cx="10515600" cy="4351338"/>
          </a:xfrm>
        </p:spPr>
        <p:txBody>
          <a:bodyPr/>
          <a:lstStyle/>
          <a:p>
            <a:r>
              <a:rPr lang="hr-HR" dirty="0" smtClean="0"/>
              <a:t>konkretizacija mjesečnog plana </a:t>
            </a:r>
          </a:p>
          <a:p>
            <a:r>
              <a:rPr lang="hr-HR" dirty="0" smtClean="0"/>
              <a:t>detaljno planiranje aktivnosti i poslova koji će se provoditi tijekom tjedna radi ostvarivanja odgojno-obrazovnih ciljeva</a:t>
            </a:r>
          </a:p>
          <a:p>
            <a:r>
              <a:rPr lang="hr-HR" dirty="0" smtClean="0"/>
              <a:t>aktivnosti za odgojnu skupinu, za djecu iz drugih odgojnih skupina, za pojedino dijete;  poslovi nužni za ostvarivanje tjednog plana i programa </a:t>
            </a:r>
          </a:p>
          <a:p>
            <a:r>
              <a:rPr lang="hr-HR" dirty="0" smtClean="0"/>
              <a:t>dobar plan: jasan, realan, fleksibilan, usmjeren na dijete, provediv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1418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Dnevnik rada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656805" y="1886585"/>
            <a:ext cx="9612086" cy="4351338"/>
          </a:xfrm>
        </p:spPr>
        <p:txBody>
          <a:bodyPr/>
          <a:lstStyle/>
          <a:p>
            <a:pPr marL="0" indent="0">
              <a:buNone/>
            </a:pPr>
            <a:r>
              <a:rPr lang="hr-HR" dirty="0" smtClean="0"/>
              <a:t>Poticaj za aktivnost – aktivnost – osvrt</a:t>
            </a:r>
          </a:p>
          <a:p>
            <a:r>
              <a:rPr lang="hr-HR" dirty="0" smtClean="0"/>
              <a:t>poticaj - ono što odgojitelj priprema ili nudi kako bi kod djece potaknuo interes, istraživanje, igru, komunikaciju, stvaralaštvo ili usvajanje novih iskustava</a:t>
            </a:r>
          </a:p>
          <a:p>
            <a:r>
              <a:rPr lang="hr-HR" dirty="0" smtClean="0"/>
              <a:t>aktivnost – ono što djeca na temelju poticaja doista rade</a:t>
            </a:r>
          </a:p>
          <a:p>
            <a:r>
              <a:rPr lang="hr-HR" dirty="0" smtClean="0"/>
              <a:t>osvrt - što je odgojitelj uočio tijekom aktivnosti i kako će ta opažanja utjecati na daljnje planiranje</a:t>
            </a:r>
          </a:p>
        </p:txBody>
      </p:sp>
    </p:spTree>
    <p:extLst>
      <p:ext uri="{BB962C8B-B14F-4D97-AF65-F5344CB8AC3E}">
        <p14:creationId xmlns:p14="http://schemas.microsoft.com/office/powerpoint/2010/main" val="1004611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Poticaji za aktivnosti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058779" y="1647120"/>
            <a:ext cx="5113421" cy="4623301"/>
          </a:xfrm>
        </p:spPr>
        <p:txBody>
          <a:bodyPr>
            <a:normAutofit lnSpcReduction="10000"/>
          </a:bodyPr>
          <a:lstStyle/>
          <a:p>
            <a:r>
              <a:rPr lang="hr-HR" dirty="0" smtClean="0"/>
              <a:t>materijali, sredstva, situacije i organizacijski uvjeti koje odgojitelj priprema ili koristi kako bi djeci omogućio aktivno sudjelovanje i učenje</a:t>
            </a:r>
          </a:p>
          <a:p>
            <a:endParaRPr lang="hr-HR" dirty="0" smtClean="0"/>
          </a:p>
          <a:p>
            <a:r>
              <a:rPr lang="hr-HR" dirty="0"/>
              <a:t>p</a:t>
            </a:r>
            <a:r>
              <a:rPr lang="hr-HR" dirty="0" smtClean="0"/>
              <a:t>oticaji se odabiru na temelju:</a:t>
            </a:r>
          </a:p>
          <a:p>
            <a:pPr lvl="1"/>
            <a:r>
              <a:rPr lang="hr-HR" dirty="0" smtClean="0"/>
              <a:t>interesa, pitanja i inicijativa djece;</a:t>
            </a:r>
          </a:p>
          <a:p>
            <a:pPr lvl="1"/>
            <a:r>
              <a:rPr lang="hr-HR" dirty="0" smtClean="0"/>
              <a:t>opažanja dječjeg razvoja, igre i načina učenja;</a:t>
            </a:r>
          </a:p>
          <a:p>
            <a:pPr lvl="1"/>
            <a:r>
              <a:rPr lang="hr-HR" dirty="0" smtClean="0"/>
              <a:t>aktualnih događaja i iskustava djece;</a:t>
            </a:r>
          </a:p>
          <a:p>
            <a:pPr lvl="1"/>
            <a:r>
              <a:rPr lang="hr-HR" dirty="0" smtClean="0"/>
              <a:t>planiranih odgojno-obrazovnih ciljeva;</a:t>
            </a:r>
          </a:p>
          <a:p>
            <a:pPr lvl="1"/>
            <a:r>
              <a:rPr lang="hr-HR" dirty="0" smtClean="0"/>
              <a:t>potreba za dodatnim iskustvima, podrškom ili prilagodbom aktivnost</a:t>
            </a:r>
          </a:p>
          <a:p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285411" y="1708080"/>
            <a:ext cx="5288280" cy="4753679"/>
          </a:xfrm>
        </p:spPr>
        <p:txBody>
          <a:bodyPr>
            <a:normAutofit lnSpcReduction="10000"/>
          </a:bodyPr>
          <a:lstStyle/>
          <a:p>
            <a:r>
              <a:rPr lang="hr-HR" dirty="0" smtClean="0"/>
              <a:t>nisu samo popis igračaka i materijala, nego da jasno pokazuju što se djeci nudi i kakve se mogućnosti za istraživanje, igru i učenje time otvaraju</a:t>
            </a:r>
          </a:p>
          <a:p>
            <a:endParaRPr lang="hr-HR" dirty="0" smtClean="0"/>
          </a:p>
          <a:p>
            <a:r>
              <a:rPr lang="hr-HR" dirty="0"/>
              <a:t>v</a:t>
            </a:r>
            <a:r>
              <a:rPr lang="hr-HR" dirty="0" smtClean="0"/>
              <a:t>rste</a:t>
            </a:r>
          </a:p>
          <a:p>
            <a:pPr lvl="1"/>
            <a:r>
              <a:rPr lang="hr-HR" dirty="0" smtClean="0"/>
              <a:t>materijalni poticaji</a:t>
            </a:r>
          </a:p>
          <a:p>
            <a:pPr lvl="1"/>
            <a:r>
              <a:rPr lang="hr-HR" dirty="0" smtClean="0"/>
              <a:t>poticaji za simboličku igru</a:t>
            </a:r>
          </a:p>
          <a:p>
            <a:pPr lvl="1"/>
            <a:r>
              <a:rPr lang="hr-HR" dirty="0" smtClean="0"/>
              <a:t>istraživački i spoznajni poticaji</a:t>
            </a:r>
          </a:p>
          <a:p>
            <a:pPr lvl="1"/>
            <a:r>
              <a:rPr lang="hr-HR" dirty="0" smtClean="0"/>
              <a:t>motorički poticaji</a:t>
            </a:r>
          </a:p>
          <a:p>
            <a:pPr lvl="1"/>
            <a:r>
              <a:rPr lang="hr-HR" dirty="0" smtClean="0"/>
              <a:t>komunikacijski i </a:t>
            </a:r>
            <a:r>
              <a:rPr lang="hr-HR" dirty="0" err="1" smtClean="0"/>
              <a:t>socio</a:t>
            </a:r>
            <a:r>
              <a:rPr lang="hr-HR" dirty="0" smtClean="0"/>
              <a:t>-emocionalni poticaji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35393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Zapažanja i vrednovanje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>
          <a:xfrm>
            <a:off x="1367589" y="1956253"/>
            <a:ext cx="10824411" cy="4655386"/>
          </a:xfrm>
        </p:spPr>
        <p:txBody>
          <a:bodyPr/>
          <a:lstStyle/>
          <a:p>
            <a:r>
              <a:rPr lang="hr-HR" dirty="0" smtClean="0"/>
              <a:t>u odnosu na postavljene zadaće/kompetencije</a:t>
            </a:r>
          </a:p>
          <a:p>
            <a:r>
              <a:rPr lang="hr-HR" dirty="0" smtClean="0"/>
              <a:t>u odnosu na ono što je realizirano</a:t>
            </a:r>
          </a:p>
          <a:p>
            <a:r>
              <a:rPr lang="hr-HR" dirty="0" smtClean="0"/>
              <a:t>u odnosu na dijete</a:t>
            </a:r>
          </a:p>
          <a:p>
            <a:r>
              <a:rPr lang="hr-HR" dirty="0" smtClean="0"/>
              <a:t>u odnosu na grupu djece</a:t>
            </a:r>
          </a:p>
          <a:p>
            <a:r>
              <a:rPr lang="hr-HR" dirty="0" smtClean="0"/>
              <a:t>u odnosu na odgojitelje</a:t>
            </a:r>
          </a:p>
          <a:p>
            <a:pPr marL="0" indent="0">
              <a:buNone/>
            </a:pPr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251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Vrednovanje ostvarivanja plana i programa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pomaže nam vidjeti koliko smo postigli, što možemo poboljšati te kako odgovaramo na potrebe djece</a:t>
            </a:r>
          </a:p>
          <a:p>
            <a:endParaRPr lang="hr-HR" dirty="0" smtClean="0"/>
          </a:p>
          <a:p>
            <a:r>
              <a:rPr lang="hr-HR" dirty="0" smtClean="0"/>
              <a:t>planirane razvojne zadaće/kompetencije</a:t>
            </a:r>
          </a:p>
          <a:p>
            <a:r>
              <a:rPr lang="hr-HR" dirty="0" smtClean="0"/>
              <a:t>brojno stanje djece</a:t>
            </a:r>
          </a:p>
          <a:p>
            <a:r>
              <a:rPr lang="hr-HR" dirty="0" smtClean="0"/>
              <a:t>promjene u grupi te kako su utjecale na djecu</a:t>
            </a:r>
          </a:p>
          <a:p>
            <a:r>
              <a:rPr lang="hr-HR" dirty="0" smtClean="0"/>
              <a:t>promjene u materijalnim i organizacijskim uvjetima</a:t>
            </a:r>
          </a:p>
          <a:p>
            <a:r>
              <a:rPr lang="hr-HR" dirty="0" smtClean="0"/>
              <a:t>aktivnosti i sadržaji koji su bili posebno motivirajući i uspješni (i obrnuto)</a:t>
            </a:r>
          </a:p>
          <a:p>
            <a:r>
              <a:rPr lang="hr-HR" dirty="0" smtClean="0"/>
              <a:t>suradnja s roditeljima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99947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Vrednovanje ostvarivanja plana i programa </a:t>
            </a:r>
            <a:endParaRPr lang="hr-HR" dirty="0"/>
          </a:p>
        </p:txBody>
      </p:sp>
      <p:sp>
        <p:nvSpPr>
          <p:cNvPr id="4" name="Zaobljeni pravokutnik 3"/>
          <p:cNvSpPr/>
          <p:nvPr/>
        </p:nvSpPr>
        <p:spPr>
          <a:xfrm>
            <a:off x="1664370" y="3072063"/>
            <a:ext cx="2454442" cy="1588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UOČITI ŠTO SMO DOBRO NAPRAVILI</a:t>
            </a:r>
            <a:endParaRPr lang="hr-HR" dirty="0"/>
          </a:p>
        </p:txBody>
      </p:sp>
      <p:sp>
        <p:nvSpPr>
          <p:cNvPr id="5" name="Zaobljeni pravokutnik 4"/>
          <p:cNvSpPr/>
          <p:nvPr/>
        </p:nvSpPr>
        <p:spPr>
          <a:xfrm>
            <a:off x="4593142" y="3072063"/>
            <a:ext cx="2454442" cy="1588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POBOLJŠANJE I NAPREDAK</a:t>
            </a:r>
            <a:endParaRPr lang="hr-HR" dirty="0"/>
          </a:p>
        </p:txBody>
      </p:sp>
      <p:sp>
        <p:nvSpPr>
          <p:cNvPr id="6" name="Zaobljeni pravokutnik 5"/>
          <p:cNvSpPr/>
          <p:nvPr/>
        </p:nvSpPr>
        <p:spPr>
          <a:xfrm>
            <a:off x="7521915" y="3072063"/>
            <a:ext cx="2454442" cy="15881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BOLJI ODGOVOR NA POTREBE DJECE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05816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Vrednovanje ostvarivanja razvojnih zadaća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pratimo kako djeca napreduju u razvoju i učenju te kako ostvaruju važne zadatke i kompetencije</a:t>
            </a:r>
          </a:p>
          <a:p>
            <a:endParaRPr lang="hr-HR" dirty="0" smtClean="0"/>
          </a:p>
          <a:p>
            <a:r>
              <a:rPr lang="hr-HR" dirty="0" smtClean="0"/>
              <a:t>planirane razvojne zadaće/kompetencije</a:t>
            </a:r>
          </a:p>
          <a:p>
            <a:r>
              <a:rPr lang="hr-HR" dirty="0" smtClean="0"/>
              <a:t>ono što je realizirano</a:t>
            </a:r>
          </a:p>
          <a:p>
            <a:r>
              <a:rPr lang="hr-HR" dirty="0" smtClean="0"/>
              <a:t>procjena postignuća djece i područja za napredak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77893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Razvojna mape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praćenje individualnog razvoja i učenja</a:t>
            </a:r>
          </a:p>
          <a:p>
            <a:r>
              <a:rPr lang="hr-HR" dirty="0" smtClean="0"/>
              <a:t>dokumentiranje interesa, iskustava i napretka</a:t>
            </a:r>
          </a:p>
          <a:p>
            <a:r>
              <a:rPr lang="hr-HR" dirty="0" smtClean="0"/>
              <a:t>prepoznavanje snaga i potreba djeteta</a:t>
            </a:r>
          </a:p>
          <a:p>
            <a:r>
              <a:rPr lang="hr-HR" dirty="0" smtClean="0"/>
              <a:t>polazište za daljnje planiranje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35130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Razvojna mapa</a:t>
            </a:r>
            <a:endParaRPr lang="hr-HR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1"/>
          </p:nvPr>
        </p:nvSpPr>
        <p:spPr>
          <a:xfrm>
            <a:off x="1371600" y="2124890"/>
            <a:ext cx="4750526" cy="4079967"/>
          </a:xfrm>
        </p:spPr>
        <p:txBody>
          <a:bodyPr>
            <a:noAutofit/>
          </a:bodyPr>
          <a:lstStyle/>
          <a:p>
            <a:r>
              <a:rPr lang="hr-HR" sz="1800" dirty="0" smtClean="0"/>
              <a:t>Osnovni podaci </a:t>
            </a:r>
          </a:p>
          <a:p>
            <a:r>
              <a:rPr lang="hr-HR" sz="1800" dirty="0" smtClean="0"/>
              <a:t>Dječji radovi – crteži, slike, konstrukcije prikazane fotografijama, </a:t>
            </a:r>
            <a:r>
              <a:rPr lang="hr-HR" sz="1800" dirty="0" err="1" smtClean="0"/>
              <a:t>grafomotorički</a:t>
            </a:r>
            <a:r>
              <a:rPr lang="hr-HR" sz="1800" dirty="0" smtClean="0"/>
              <a:t> radovi i drugi primjeri dječjeg stvaralaštva.</a:t>
            </a:r>
          </a:p>
          <a:p>
            <a:r>
              <a:rPr lang="hr-HR" sz="1800" dirty="0" smtClean="0"/>
              <a:t>Fotografije aktivnosti i procesa učenja – prikazi djeteta tijekom istraživanja, igre, stvaranja ili suradnje s drugima, uz poštovanje pravila zaštite osobnih podataka.</a:t>
            </a:r>
          </a:p>
          <a:p>
            <a:r>
              <a:rPr lang="hr-HR" sz="1800" dirty="0" smtClean="0"/>
              <a:t>Dječje izjave i komentari – autentične izjave koje pokazuju djetetovo razmišljanje, doživljaje, interese i način izražavanja.</a:t>
            </a:r>
            <a:endParaRPr lang="hr-HR" sz="1800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half" idx="2"/>
          </p:nvPr>
        </p:nvSpPr>
        <p:spPr>
          <a:xfrm>
            <a:off x="6525403" y="1972489"/>
            <a:ext cx="4769614" cy="4741819"/>
          </a:xfrm>
        </p:spPr>
        <p:txBody>
          <a:bodyPr>
            <a:noAutofit/>
          </a:bodyPr>
          <a:lstStyle/>
          <a:p>
            <a:r>
              <a:rPr lang="hr-HR" sz="1800" dirty="0" smtClean="0"/>
              <a:t>Anegdotske bilješke i opažanja – konkretni primjeri ponašanja, samostalnosti, komunikacije, suradnje, rješavanja problema i sudjelovanja u aktivnostima</a:t>
            </a:r>
          </a:p>
          <a:p>
            <a:r>
              <a:rPr lang="hr-HR" sz="1800" dirty="0" smtClean="0"/>
              <a:t>Primjeri razvoja određenih vještina – materijali koji prikazuju promjene tijekom vremena, primjerice u crtanju, </a:t>
            </a:r>
            <a:r>
              <a:rPr lang="hr-HR" sz="1800" dirty="0" err="1" smtClean="0"/>
              <a:t>grafomotorici</a:t>
            </a:r>
            <a:r>
              <a:rPr lang="hr-HR" sz="1800" dirty="0" smtClean="0"/>
              <a:t>, govoru, samostalnosti ili odnosima s vršnjacima</a:t>
            </a:r>
          </a:p>
          <a:p>
            <a:r>
              <a:rPr lang="hr-HR" sz="1800" dirty="0" smtClean="0"/>
              <a:t>Dokumentacija projekata – odabrani primjeri djetetova sudjelovanja u zajedničkim istraživanjima i projektima.</a:t>
            </a:r>
          </a:p>
          <a:p>
            <a:r>
              <a:rPr lang="hr-HR" sz="1800" dirty="0" smtClean="0"/>
              <a:t>Djetetov osvrt na vlastiti rad – kada je primjereno dobi, dijete može objasniti što je napravilo, što mu se svidjelo ili što bi željelo dalje istraživati.</a:t>
            </a: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2179083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Razvojna mapa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371600" y="2171701"/>
            <a:ext cx="4447786" cy="3695700"/>
          </a:xfrm>
        </p:spPr>
        <p:txBody>
          <a:bodyPr/>
          <a:lstStyle/>
          <a:p>
            <a:r>
              <a:rPr lang="hr-HR" dirty="0" smtClean="0"/>
              <a:t>individualizacija i uvažavanje djeteta</a:t>
            </a:r>
          </a:p>
          <a:p>
            <a:r>
              <a:rPr lang="nn-NO" dirty="0" smtClean="0"/>
              <a:t>kontinuitet i praćenje promjena</a:t>
            </a:r>
            <a:endParaRPr lang="hr-HR" dirty="0" smtClean="0"/>
          </a:p>
          <a:p>
            <a:r>
              <a:rPr lang="hr-HR" dirty="0" smtClean="0"/>
              <a:t>objektivnost i stručnost zapisa</a:t>
            </a:r>
          </a:p>
          <a:p>
            <a:r>
              <a:rPr lang="hr-HR" dirty="0" smtClean="0"/>
              <a:t>uključivanje djeteta</a:t>
            </a:r>
            <a:endParaRPr lang="nn-NO" b="1" dirty="0" smtClean="0"/>
          </a:p>
          <a:p>
            <a:endParaRPr lang="hr-HR" b="1" dirty="0" smtClean="0"/>
          </a:p>
          <a:p>
            <a:endParaRPr lang="hr-HR" dirty="0"/>
          </a:p>
        </p:txBody>
      </p:sp>
      <p:sp>
        <p:nvSpPr>
          <p:cNvPr id="5" name="Rectangle 1"/>
          <p:cNvSpPr>
            <a:spLocks noGrp="1" noChangeArrowheads="1"/>
          </p:cNvSpPr>
          <p:nvPr>
            <p:ph sz="half" idx="2"/>
          </p:nvPr>
        </p:nvSpPr>
        <p:spPr bwMode="auto">
          <a:xfrm>
            <a:off x="6172200" y="1877635"/>
            <a:ext cx="553212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NAJČEŠĆE</a:t>
            </a:r>
            <a:r>
              <a:rPr kumimoji="0" lang="sr-Latn-RS" altLang="sr-Latn-R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POGREŠKE</a:t>
            </a:r>
            <a:endParaRPr kumimoji="0" lang="sr-Latn-R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Prikupljanje velikog broja radova bez jasne svrhe.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Nedostatak kratkih opisa koji objašnjavaju kontekst nastanka materijala.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Nedovoljno praćenje </a:t>
            </a:r>
            <a:r>
              <a:rPr kumimoji="0" lang="sr-Latn-RS" altLang="sr-Latn-R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promjena</a:t>
            </a: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sr-Latn-RS" altLang="sr-Latn-R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tijekom</a:t>
            </a: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vremena.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Bilježenje</a:t>
            </a: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subjektivnih </a:t>
            </a:r>
            <a:r>
              <a:rPr kumimoji="0" lang="sr-Latn-RS" altLang="sr-Latn-R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procjena</a:t>
            </a: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umjesto konkretnih opažanja.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Zanemarivanje </a:t>
            </a:r>
            <a:r>
              <a:rPr kumimoji="0" lang="sr-Latn-RS" altLang="sr-Latn-R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dječjih</a:t>
            </a: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interesa i perspektive.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Neupotrebljavanje</a:t>
            </a:r>
            <a:r>
              <a:rPr kumimoji="0" lang="sr-Latn-RS" altLang="sr-Latn-R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prikupljenih informacija u daljnjem planiranju.</a:t>
            </a:r>
          </a:p>
        </p:txBody>
      </p:sp>
    </p:spTree>
    <p:extLst>
      <p:ext uri="{BB962C8B-B14F-4D97-AF65-F5344CB8AC3E}">
        <p14:creationId xmlns:p14="http://schemas.microsoft.com/office/powerpoint/2010/main" val="1226525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37360" y="3063241"/>
            <a:ext cx="9601200" cy="1485900"/>
          </a:xfrm>
        </p:spPr>
        <p:txBody>
          <a:bodyPr/>
          <a:lstStyle/>
          <a:p>
            <a:r>
              <a:rPr lang="hr-HR" dirty="0" smtClean="0"/>
              <a:t>Poteškoće u vođenju dokumentacije?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99100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85109" y="2854234"/>
            <a:ext cx="9601200" cy="1485900"/>
          </a:xfrm>
        </p:spPr>
        <p:txBody>
          <a:bodyPr/>
          <a:lstStyle/>
          <a:p>
            <a:pPr algn="ctr"/>
            <a:r>
              <a:rPr lang="hr-HR" dirty="0" smtClean="0"/>
              <a:t>Hvala na pozornosti!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0061714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Obrezivanje</Template>
  <TotalTime>159</TotalTime>
  <Words>1140</Words>
  <Application>Microsoft Office PowerPoint</Application>
  <PresentationFormat>Široki zaslon</PresentationFormat>
  <Paragraphs>152</Paragraphs>
  <Slides>23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6" baseType="lpstr">
      <vt:lpstr>Arial</vt:lpstr>
      <vt:lpstr>Franklin Gothic Book</vt:lpstr>
      <vt:lpstr>Crop</vt:lpstr>
      <vt:lpstr>VOĐENJE PEDAGOŠKE DOKUMENTACIJE U DJEČJEM VRTIĆU</vt:lpstr>
      <vt:lpstr>SADRŽAJ</vt:lpstr>
      <vt:lpstr>PEDAGOŠKA DOKUMENTACIJA</vt:lpstr>
      <vt:lpstr>ZAKONODAVNI I STRUČNI OKVIRI</vt:lpstr>
      <vt:lpstr>Pravilnik o obrascima i sadržaju pedagoške dokumentacije i evidencije o djeci u dječjem vrtiću (NN 83/01)</vt:lpstr>
      <vt:lpstr>Knjiga pedagoške dokumentacije</vt:lpstr>
      <vt:lpstr>Knjiga pedagoške dokumentacije</vt:lpstr>
      <vt:lpstr>RAZVOJNE ZADAĆE</vt:lpstr>
      <vt:lpstr>Organizacijski i materijalni uvjeti za ostvarivanje zadaća </vt:lpstr>
      <vt:lpstr>Aktivnosti za ostvarivanje razvojnih zadaća</vt:lpstr>
      <vt:lpstr>Suradnja sa sustručnjacima, roditeljima i drugima</vt:lpstr>
      <vt:lpstr>Tjedni plan i program rada</vt:lpstr>
      <vt:lpstr>Dnevnik rada</vt:lpstr>
      <vt:lpstr>Poticaji za aktivnosti</vt:lpstr>
      <vt:lpstr>Zapažanja i vrednovanje</vt:lpstr>
      <vt:lpstr>Vrednovanje ostvarivanja plana i programa</vt:lpstr>
      <vt:lpstr>Vrednovanje ostvarivanja plana i programa </vt:lpstr>
      <vt:lpstr>Vrednovanje ostvarivanja razvojnih zadaća</vt:lpstr>
      <vt:lpstr>Razvojna mape</vt:lpstr>
      <vt:lpstr>Razvojna mapa</vt:lpstr>
      <vt:lpstr>Razvojna mapa</vt:lpstr>
      <vt:lpstr>Poteškoće u vođenju dokumentacije?</vt:lpstr>
      <vt:lpstr>Hvala na pozornosti!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VOĐENJE PEDAGOŠKE DOKUMENTACIJE U DJEČJEM VRTIĆU</dc:title>
  <dc:creator>Lea Kobašević</dc:creator>
  <cp:lastModifiedBy>Lea Kobašević</cp:lastModifiedBy>
  <cp:revision>15</cp:revision>
  <dcterms:created xsi:type="dcterms:W3CDTF">2026-10-26T12:41:59Z</dcterms:created>
  <dcterms:modified xsi:type="dcterms:W3CDTF">2026-10-26T15:21:44Z</dcterms:modified>
</cp:coreProperties>
</file>